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37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damjanovirin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371600"/>
            <a:ext cx="6781800" cy="1894362"/>
          </a:xfrm>
        </p:spPr>
        <p:txBody>
          <a:bodyPr>
            <a:normAutofit/>
          </a:bodyPr>
          <a:lstStyle/>
          <a:p>
            <a:r>
              <a:rPr lang="sr-Cyrl-RS" sz="3600" smtClean="0">
                <a:solidFill>
                  <a:schemeClr val="accent2"/>
                </a:solidFill>
              </a:rPr>
              <a:t>Традиционална књижевност за децу намењена раном узрасту</a:t>
            </a:r>
            <a:endParaRPr lang="en-US" sz="360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696200" cy="533400"/>
          </a:xfrm>
        </p:spPr>
        <p:txBody>
          <a:bodyPr>
            <a:noAutofit/>
          </a:bodyPr>
          <a:lstStyle/>
          <a:p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песме из дечјих игара</a:t>
            </a:r>
            <a:endParaRPr lang="en-US" sz="32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839200" cy="6096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- песме које прате игре прстима</a:t>
            </a:r>
          </a:p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	- песме типа “иде бубамара” – развијају тактилну осетљивост</a:t>
            </a:r>
          </a:p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	- песме типа “мотала, мотала свилицу” – развијају координацију и везу око–рука</a:t>
            </a:r>
          </a:p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	- песме у којима се рукама и прстима прати текст – утичу на когнитивни развој</a:t>
            </a:r>
          </a:p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	- песме типа “овај каже хајмо, хајмо” – почетни појмови серијације, броја,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скупа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- песме које прате различите покретне игре и игре с улогама – „Ринге раја“, „Иде маца око тебе“, „Боц, боц иглицама...“ и сл.</a:t>
            </a:r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763000" cy="6321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ЗАДАТАК ЗА ВЕЖБЕ</a:t>
            </a:r>
          </a:p>
          <a:p>
            <a:pPr>
              <a:buNone/>
            </a:pPr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Одаберите било коју од књижевних врста које су намењене узрасту до 3 године, пронађите самостално један пример и анализирајте га на основу особина датих у презентацији.</a:t>
            </a:r>
          </a:p>
          <a:p>
            <a:pPr>
              <a:buNone/>
            </a:pPr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Задатак пошаљите асистенткињи мср Ирини Дамјанов најкасније до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. 2020. на мејл адресу </a:t>
            </a:r>
            <a:r>
              <a:rPr lang="en-US" u="sng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damjanovirina@gmail.com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4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традиционално</a:t>
            </a:r>
            <a:endParaRPr lang="en-US" sz="32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382000" cy="540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Лат.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raditio –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предање, наслеђе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Књижевна дела, њихови писци, књижевни поступци, теме, идеје... које прошлост, књижевни период или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народи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преносе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у наслеђе будућим поколењима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620000" cy="609600"/>
          </a:xfrm>
        </p:spPr>
        <p:txBody>
          <a:bodyPr>
            <a:normAutofit fontScale="90000"/>
          </a:bodyPr>
          <a:lstStyle/>
          <a:p>
            <a:r>
              <a:rPr lang="sr-Cyrl-R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Народна књижевност</a:t>
            </a:r>
            <a:endParaRPr lang="en-US" sz="3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0"/>
            <a:ext cx="8763000" cy="5943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Сва дела усмене књижевности које један </a:t>
            </a:r>
            <a:r>
              <a:rPr lang="sr-Cyrl-RS" sz="3500" b="1" dirty="0" smtClean="0">
                <a:latin typeface="Times New Roman" pitchFamily="18" charset="0"/>
                <a:cs typeface="Times New Roman" pitchFamily="18" charset="0"/>
              </a:rPr>
              <a:t>народ</a:t>
            </a: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 ствара, негује и </a:t>
            </a:r>
            <a:r>
              <a:rPr lang="sr-Cyrl-RS" sz="3500" b="1" dirty="0" smtClean="0">
                <a:latin typeface="Times New Roman" pitchFamily="18" charset="0"/>
                <a:cs typeface="Times New Roman" pitchFamily="18" charset="0"/>
              </a:rPr>
              <a:t>преноси</a:t>
            </a: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 кроз читав низ генерација.</a:t>
            </a:r>
          </a:p>
          <a:p>
            <a:pPr>
              <a:buNone/>
            </a:pPr>
            <a:endParaRPr lang="sr-Cyrl-RS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Контактна комуникација </a:t>
            </a:r>
          </a:p>
          <a:p>
            <a:pPr>
              <a:buNone/>
            </a:pP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- Колективна цензура</a:t>
            </a:r>
          </a:p>
          <a:p>
            <a:pPr>
              <a:buNone/>
            </a:pP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- Формулативност</a:t>
            </a:r>
          </a:p>
          <a:p>
            <a:pPr>
              <a:buNone/>
            </a:pP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- Варијантност</a:t>
            </a:r>
          </a:p>
          <a:p>
            <a:pPr>
              <a:buNone/>
            </a:pP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- Синкретичност</a:t>
            </a:r>
          </a:p>
          <a:p>
            <a:pPr marL="0" indent="0">
              <a:buNone/>
            </a:pPr>
            <a:r>
              <a:rPr lang="sr-Cyrl-RS" sz="3500" dirty="0" smtClean="0">
                <a:latin typeface="Times New Roman" pitchFamily="18" charset="0"/>
                <a:cs typeface="Times New Roman" pitchFamily="18" charset="0"/>
              </a:rPr>
              <a:t>- Палимпсесност</a:t>
            </a:r>
          </a:p>
          <a:p>
            <a:pPr>
              <a:buFontTx/>
              <a:buChar char="-"/>
            </a:pPr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 Особине народне књижевности поновите из материјала за предмет </a:t>
            </a:r>
            <a:r>
              <a:rPr lang="sr-Cyrl-R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Књижевност за децу </a:t>
            </a:r>
            <a:r>
              <a:rPr lang="sr-Cyrl-R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који сте слушали код проф. Љуштановића у летњем семестру на првој години студија.</a:t>
            </a:r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Autofit/>
          </a:bodyPr>
          <a:lstStyle/>
          <a:p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Народна књижевност намењена деци</a:t>
            </a:r>
            <a:endParaRPr lang="en-US" sz="32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0"/>
            <a:ext cx="88392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Успаванке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Ташунаљке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Цупаљке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Разбрајалице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Песме из дечјих игара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Брзалице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Загонетке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Пословице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639762"/>
          </a:xfrm>
        </p:spPr>
        <p:txBody>
          <a:bodyPr/>
          <a:lstStyle/>
          <a:p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успаванке</a:t>
            </a:r>
            <a:endParaRPr lang="en-US" sz="32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0"/>
            <a:ext cx="8763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песме од највишег поетског значаја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обредне песме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засноване на магији, анимистичком и аниматистичком погледу на свет, на равнотежи сна и несанице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упућене детету – чувају га од “несна” и штите у сну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у архаичном облику користе речи басме или говоре о чудотворном рођењу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као песме из породичног круга испуњене су поетичним визијама о будућности детета</a:t>
            </a:r>
          </a:p>
          <a:p>
            <a:pPr>
              <a:buFontTx/>
              <a:buChar char="-"/>
            </a:pPr>
            <a:endParaRPr lang="sr-Cyrl-RS" sz="3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839200" cy="6245352"/>
          </a:xfrm>
        </p:spPr>
        <p:txBody>
          <a:bodyPr/>
          <a:lstStyle/>
          <a:p>
            <a:pPr marL="0" indent="0"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- ч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есто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представљају прототекст: текст на који се остали угледају, који се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преузима</a:t>
            </a:r>
          </a:p>
          <a:p>
            <a:pPr marL="0" indent="0">
              <a:buNone/>
            </a:pP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онављање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слогова уз одговарајућу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мелодију – ритмичност и мелодичност: </a:t>
            </a:r>
            <a:r>
              <a:rPr lang="sr-Cyrl-RS" sz="3200" i="1" dirty="0" smtClean="0">
                <a:latin typeface="Times New Roman" pitchFamily="18" charset="0"/>
                <a:cs typeface="Times New Roman" pitchFamily="18" charset="0"/>
              </a:rPr>
              <a:t>нина-нана, </a:t>
            </a:r>
            <a:r>
              <a:rPr lang="sr-Cyrl-RS" sz="3200" i="1" dirty="0" smtClean="0">
                <a:latin typeface="Times New Roman" pitchFamily="18" charset="0"/>
                <a:cs typeface="Times New Roman" pitchFamily="18" charset="0"/>
              </a:rPr>
              <a:t>буји-паји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и сл.</a:t>
            </a:r>
          </a:p>
          <a:p>
            <a:pPr>
              <a:buFontTx/>
              <a:buChar char="-"/>
            </a:pPr>
            <a:endParaRPr lang="sr-Cyrl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533400"/>
          </a:xfrm>
        </p:spPr>
        <p:txBody>
          <a:bodyPr>
            <a:noAutofit/>
          </a:bodyPr>
          <a:lstStyle/>
          <a:p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ташунаљке</a:t>
            </a:r>
            <a:endParaRPr lang="en-US" sz="32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839200" cy="6016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певају се уз пљескање дечјим ручицама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често бесмислене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праћене ритмом и покретом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могу опонашати дечји говор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песме о чудним доживљајима, љубавним авантурама и женидбама животиња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увек шаљиве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15400" cy="685800"/>
          </a:xfrm>
        </p:spPr>
        <p:txBody>
          <a:bodyPr>
            <a:normAutofit/>
          </a:bodyPr>
          <a:lstStyle/>
          <a:p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цупаљке</a:t>
            </a:r>
            <a:endParaRPr lang="en-US" sz="32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763000" cy="5943600"/>
          </a:xfrm>
        </p:spPr>
        <p:txBody>
          <a:bodyPr/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певају се уз цупкање детета на колену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сличне ташунаљкама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609600"/>
          </a:xfrm>
        </p:spPr>
        <p:txBody>
          <a:bodyPr/>
          <a:lstStyle/>
          <a:p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разбрајалице</a:t>
            </a:r>
            <a:endParaRPr lang="en-US" sz="32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кратке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стиховане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углавном бесмислене, састављене од неразумљивих речи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основна функција – разбрајање учесника у игри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речи су распоређене по ритму исазвучју, последња, наглашена реч има моћ одстрањивања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261</TotalTime>
  <Words>365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Традиционална књижевност за децу намењена раном узрасту</vt:lpstr>
      <vt:lpstr>традиционално</vt:lpstr>
      <vt:lpstr>Народна књижевност</vt:lpstr>
      <vt:lpstr>Народна књижевност намењена деци</vt:lpstr>
      <vt:lpstr>успаванке</vt:lpstr>
      <vt:lpstr>PowerPoint Presentation</vt:lpstr>
      <vt:lpstr>ташунаљке</vt:lpstr>
      <vt:lpstr>цупаљке</vt:lpstr>
      <vt:lpstr>разбрајалице</vt:lpstr>
      <vt:lpstr>песме из дечјих игара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Традиционална књижевност за децу намењена раном узрасту</dc:title>
  <dc:creator>Milena</dc:creator>
  <cp:lastModifiedBy>Milena</cp:lastModifiedBy>
  <cp:revision>19</cp:revision>
  <dcterms:created xsi:type="dcterms:W3CDTF">2006-08-16T00:00:00Z</dcterms:created>
  <dcterms:modified xsi:type="dcterms:W3CDTF">2020-04-01T10:36:53Z</dcterms:modified>
</cp:coreProperties>
</file>